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791" r:id="rId2"/>
    <p:sldId id="770" r:id="rId3"/>
    <p:sldId id="818" r:id="rId4"/>
    <p:sldId id="819" r:id="rId5"/>
    <p:sldId id="821" r:id="rId6"/>
    <p:sldId id="824" r:id="rId7"/>
    <p:sldId id="829" r:id="rId8"/>
    <p:sldId id="830" r:id="rId9"/>
    <p:sldId id="831" r:id="rId10"/>
    <p:sldId id="581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楷体" panose="02010609060101010101" pitchFamily="49" charset="-122"/>
      <p:regular r:id="rId20"/>
    </p:embeddedFont>
    <p:embeddedFont>
      <p:font typeface="FZXingKai-S04" panose="02010600030101010101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Impact" panose="020B0806030902050204" pitchFamily="34" charset="0"/>
      <p:regular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BA6C4EF-183E-49FE-9937-B96FD449A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FE7519-1BED-463A-A519-9FD812334A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9571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 userDrawn="1"/>
        </p:nvSpPr>
        <p:spPr bwMode="auto">
          <a:xfrm>
            <a:off x="5003800" y="69850"/>
            <a:ext cx="27543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我们的互联网时代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27" name="图片 5"/>
          <p:cNvPicPr>
            <a:picLocks noChangeAspect="1" noChangeArrowheads="1"/>
          </p:cNvPicPr>
          <p:nvPr userDrawn="1"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https://timgsa.baidu.com/timg?image&amp;quality=80&amp;size=b9999_10000&amp;sec=1555307188342&amp;di=0c806e1ff72037c83a26032f45dd5f10&amp;imgtype=0&amp;src=http%3A%2F%2Fmmbiz.qpic.cn%2Fmmbiz_jpg%2FyaKnu982HfI9byb4KvDcRZJTWu6C9ZR00QtYpqlvbux079ib4JIW2XTicFse9oLaxZZpHcBvTyicNqaaVHD4DDQibA%2F640%3Fwx_fmt%3D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-1588"/>
            <a:ext cx="9142412" cy="522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1" name="组合 1"/>
          <p:cNvGrpSpPr>
            <a:grpSpLocks/>
          </p:cNvGrpSpPr>
          <p:nvPr/>
        </p:nvGrpSpPr>
        <p:grpSpPr bwMode="auto">
          <a:xfrm>
            <a:off x="7434" y="97668"/>
            <a:ext cx="1972179" cy="375209"/>
            <a:chOff x="58738" y="75254"/>
            <a:chExt cx="1920875" cy="334827"/>
          </a:xfrm>
        </p:grpSpPr>
        <p:sp>
          <p:nvSpPr>
            <p:cNvPr id="3" name="圆角矩形 2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7" name="文本框 1"/>
            <p:cNvSpPr txBox="1">
              <a:spLocks noChangeArrowheads="1"/>
            </p:cNvSpPr>
            <p:nvPr/>
          </p:nvSpPr>
          <p:spPr bwMode="auto">
            <a:xfrm>
              <a:off x="117475" y="75254"/>
              <a:ext cx="1764584" cy="329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  <a:cs typeface="FZXingKai-S04"/>
                </a:rPr>
                <a:t>八年级语文上册</a:t>
              </a:r>
            </a:p>
          </p:txBody>
        </p:sp>
      </p:grpSp>
      <p:sp>
        <p:nvSpPr>
          <p:cNvPr id="8" name="TextBox 48">
            <a:extLst/>
          </p:cNvPr>
          <p:cNvSpPr txBox="1"/>
          <p:nvPr/>
        </p:nvSpPr>
        <p:spPr>
          <a:xfrm>
            <a:off x="1799692" y="1563638"/>
            <a:ext cx="5544616" cy="16389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综合性学习</a:t>
            </a:r>
            <a:endParaRPr lang="en-US" altLang="zh-CN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cs typeface="Kaiti SC"/>
            </a:endParaRPr>
          </a:p>
          <a:p>
            <a:pPr algn="ctr" eaLnBrk="1" hangingPunct="1">
              <a:defRPr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我们的互联网时代</a:t>
            </a: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987425"/>
            <a:ext cx="806450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1.学会用互联网提取有关信息和查找资料的方法。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2.善于观察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善于思考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善于总结。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3.对互联网有正确、理性的认识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清楚互联网时代的利弊。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075" name="组合 11"/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1258888" y="1779588"/>
            <a:ext cx="37449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网络词语小研讨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电子阅读面面观</a:t>
            </a: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用互联网学语文</a:t>
            </a:r>
          </a:p>
        </p:txBody>
      </p:sp>
      <p:grpSp>
        <p:nvGrpSpPr>
          <p:cNvPr id="409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1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100" name="矩形 1"/>
          <p:cNvSpPr>
            <a:spLocks noChangeArrowheads="1"/>
          </p:cNvSpPr>
          <p:nvPr/>
        </p:nvSpPr>
        <p:spPr bwMode="auto">
          <a:xfrm>
            <a:off x="530225" y="681038"/>
            <a:ext cx="82184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从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以下</a:t>
            </a:r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三个角度各设计一个小活动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通过活动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树立对互联网时代的理性认识。</a:t>
            </a:r>
            <a:endParaRPr lang="zh-CN" altLang="en-US" sz="2800" b="1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99"/>
          <p:cNvSpPr txBox="1">
            <a:spLocks noChangeArrowheads="1"/>
          </p:cNvSpPr>
          <p:nvPr/>
        </p:nvSpPr>
        <p:spPr bwMode="auto">
          <a:xfrm>
            <a:off x="468313" y="1066800"/>
            <a:ext cx="8207375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小组合作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搜集一些常见的或最近正在流行的网络语言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弄明白意思并分类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分析它们是怎样产生的。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翻一下手头的工具书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你会发现有些网络词语已经被收录进去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成为规范汉语大家庭的一员。小组合作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搜集一些类似的例子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想一想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这些网络词语在表达方面有什么独到之处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想想自己以前的作文中是否用过一些网络词语。小组讨论一些问题，如：写作文时能否使用网络词语？作文中可以使用什么样的网络词语？应如何使用网络词语？</a:t>
            </a:r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466725" y="503238"/>
            <a:ext cx="3416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一、网络词语小研讨</a:t>
            </a:r>
          </a:p>
        </p:txBody>
      </p:sp>
      <p:grpSp>
        <p:nvGrpSpPr>
          <p:cNvPr id="512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3"/>
          </a:xfrm>
        </p:grpSpPr>
        <p:sp>
          <p:nvSpPr>
            <p:cNvPr id="51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446088" y="1150938"/>
            <a:ext cx="82518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小组合作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设计一个简单的调查问卷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在同学、老师、家长、亲友中做调查。调查内容包括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他们花费在电子阅读上的时间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电子阅读的方式或途径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电子阅读和纸质阅读在阅读中所占的比重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大家对电子阅读的态度和意见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包括拥护的和反对的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等等。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回收分发的调查问卷，统计数据，汇总受访者的意见，仔细分析，看看有什么有趣的发现。</a:t>
            </a:r>
          </a:p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小组研讨：电子阅读会不会替代传统阅读？</a:t>
            </a:r>
          </a:p>
        </p:txBody>
      </p:sp>
      <p:sp>
        <p:nvSpPr>
          <p:cNvPr id="6147" name="文本框 1"/>
          <p:cNvSpPr txBox="1">
            <a:spLocks noChangeArrowheads="1"/>
          </p:cNvSpPr>
          <p:nvPr/>
        </p:nvSpPr>
        <p:spPr bwMode="auto">
          <a:xfrm>
            <a:off x="434975" y="484188"/>
            <a:ext cx="3416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二、电子阅读面面观</a:t>
            </a:r>
            <a:endParaRPr lang="zh-CN" altLang="en-US" sz="2800" b="1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614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3"/>
          </a:xfrm>
        </p:grpSpPr>
        <p:sp>
          <p:nvSpPr>
            <p:cNvPr id="61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99"/>
          <p:cNvSpPr txBox="1">
            <a:spLocks noChangeArrowheads="1"/>
          </p:cNvSpPr>
          <p:nvPr/>
        </p:nvSpPr>
        <p:spPr bwMode="auto">
          <a:xfrm>
            <a:off x="371475" y="1058863"/>
            <a:ext cx="8496300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邀请信息技术课老师或者互联网从业人员到班级来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利用课外活动时间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举办专题讲座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教大家学习如何使用搜索引擎、网络词典和专题数据库等。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本单元学习了不同类型的散文。课外利用所学的网络技能，搜索一下有关散文的各方面知识，包括散文的文体特征、发展历史、分类、阅读策略等。小组合作，制作一本题为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关于散文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的小册子。</a:t>
            </a: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完成以上任务后，小组讨论：如何扬长避短，有效利用网络帮助我们学习？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468313" y="484188"/>
            <a:ext cx="3416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宋体" pitchFamily="2" charset="-122"/>
              </a:rPr>
              <a:t>三、用互联网学语文</a:t>
            </a:r>
            <a:endParaRPr lang="zh-CN" altLang="en-US" sz="2800" b="1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717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3"/>
          </a:xfrm>
        </p:grpSpPr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99"/>
          <p:cNvSpPr txBox="1">
            <a:spLocks noChangeArrowheads="1"/>
          </p:cNvSpPr>
          <p:nvPr/>
        </p:nvSpPr>
        <p:spPr bwMode="auto">
          <a:xfrm>
            <a:off x="268288" y="1154113"/>
            <a:ext cx="86074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据调查，近几年来，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电子阅读持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不断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增长的态势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各种电子阅读方式有很大的上升空间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发展势头十分强劲。这不能不让一些钟爱纸质书的人充满了忧虑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这样下去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在不远的将来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纸质书或许真的会成为一种艺术品和收藏品。曾经有一位资深出版人说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这完全是杞人忧天。电子书并不是纸质书的真正敌人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它再好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也不太可能取代纸质书的某些优点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如果说纸质书有敌人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那也是它自己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纸质书若想永远生存下去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只能在质量上下大力气。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1947863" y="550863"/>
            <a:ext cx="524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电子阅读会不会代替传统阅读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8196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2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699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0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9"/>
          <p:cNvSpPr txBox="1">
            <a:spLocks noChangeArrowheads="1"/>
          </p:cNvSpPr>
          <p:nvPr/>
        </p:nvSpPr>
        <p:spPr bwMode="auto">
          <a:xfrm>
            <a:off x="352425" y="638175"/>
            <a:ext cx="8599488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时代在大踏步地向前迈进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阅读形式也在悄然地发生着变化。然而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变来变去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阅读的方式也不外乎两种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一种是传统阅读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一种是电子阅读。正如一些专家指出的那样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传统阅读与电子阅读有着很大的不同。一般来讲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传统阅读的目的性和功利性并不是很强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这种阅读的过程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应该是一个享受的过程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它需要读者细细地揣度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慢慢地品味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在享受中积累知识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很好地理解和消化书籍的内容。在这个过程中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理性判断和理性思考的时间也较多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这对建立一个人的知识体系和培养发散思维大有好处。另外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纸质书更便于携带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可以坐着看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也可以躺着看。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2"/>
          </a:xfrm>
        </p:grpSpPr>
        <p:sp>
          <p:nvSpPr>
            <p:cNvPr id="92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0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346075" y="654050"/>
            <a:ext cx="84518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一本装帧精美的图书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会给人一种别样的审美感受。而电子书一般不具备这样的优点。电子书通常会采用鲜艳的色彩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甚至以音乐搭配来刺激读者的感官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阅读也多是快餐式的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读者几乎没有思考的空隙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更谈不上记忆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而且它必须借助一些硬件的支持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如计算机、智能手机等。针对这些情况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我们小组得出以下结论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就现阶段来看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电子阅读不会代替传统阅读。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4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2"/>
          </a:xfrm>
        </p:grpSpPr>
        <p:sp>
          <p:nvSpPr>
            <p:cNvPr id="102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3" cy="550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1416</Words>
  <Application>Microsoft Office PowerPoint</Application>
  <PresentationFormat>全屏显示(16:9)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微软雅黑</vt:lpstr>
      <vt:lpstr>Calibri</vt:lpstr>
      <vt:lpstr>楷体</vt:lpstr>
      <vt:lpstr>Xingkai SC</vt:lpstr>
      <vt:lpstr>FZXingKai-S04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534</cp:revision>
  <dcterms:created xsi:type="dcterms:W3CDTF">2018-11-06T06:39:21Z</dcterms:created>
  <dcterms:modified xsi:type="dcterms:W3CDTF">2020-03-27T07:38:28Z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